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51"/>
  </p:notesMasterIdLst>
  <p:sldIdLst>
    <p:sldId id="275" r:id="rId2"/>
    <p:sldId id="276" r:id="rId3"/>
    <p:sldId id="277" r:id="rId4"/>
    <p:sldId id="278" r:id="rId5"/>
    <p:sldId id="279" r:id="rId6"/>
    <p:sldId id="280" r:id="rId7"/>
    <p:sldId id="330" r:id="rId8"/>
    <p:sldId id="281" r:id="rId9"/>
    <p:sldId id="282" r:id="rId10"/>
    <p:sldId id="312" r:id="rId11"/>
    <p:sldId id="313" r:id="rId12"/>
    <p:sldId id="331" r:id="rId13"/>
    <p:sldId id="332" r:id="rId14"/>
    <p:sldId id="292" r:id="rId15"/>
    <p:sldId id="294" r:id="rId16"/>
    <p:sldId id="295" r:id="rId17"/>
    <p:sldId id="296" r:id="rId18"/>
    <p:sldId id="297" r:id="rId19"/>
    <p:sldId id="298" r:id="rId20"/>
    <p:sldId id="299" r:id="rId21"/>
    <p:sldId id="300" r:id="rId22"/>
    <p:sldId id="301" r:id="rId23"/>
    <p:sldId id="293" r:id="rId24"/>
    <p:sldId id="302" r:id="rId25"/>
    <p:sldId id="308" r:id="rId26"/>
    <p:sldId id="305" r:id="rId27"/>
    <p:sldId id="306" r:id="rId28"/>
    <p:sldId id="307" r:id="rId29"/>
    <p:sldId id="309" r:id="rId30"/>
    <p:sldId id="310" r:id="rId31"/>
    <p:sldId id="311" r:id="rId32"/>
    <p:sldId id="285" r:id="rId33"/>
    <p:sldId id="325" r:id="rId34"/>
    <p:sldId id="317" r:id="rId35"/>
    <p:sldId id="319" r:id="rId36"/>
    <p:sldId id="326" r:id="rId37"/>
    <p:sldId id="318" r:id="rId38"/>
    <p:sldId id="320" r:id="rId39"/>
    <p:sldId id="321" r:id="rId40"/>
    <p:sldId id="322" r:id="rId41"/>
    <p:sldId id="324" r:id="rId42"/>
    <p:sldId id="286" r:id="rId43"/>
    <p:sldId id="328" r:id="rId44"/>
    <p:sldId id="327" r:id="rId45"/>
    <p:sldId id="287" r:id="rId46"/>
    <p:sldId id="316" r:id="rId47"/>
    <p:sldId id="288" r:id="rId48"/>
    <p:sldId id="289" r:id="rId49"/>
    <p:sldId id="290" r:id="rId5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7"/>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12"/>
            <p14:sldId id="313"/>
            <p14:sldId id="331"/>
            <p14:sldId id="332"/>
          </p14:sldIdLst>
        </p14:section>
        <p14:section name="Multi-Target Regression" id="{C9B2E4F9-EC6A-284C-8EBA-A9F1148651F2}">
          <p14:sldIdLst>
            <p14:sldId id="292"/>
            <p14:sldId id="294"/>
            <p14:sldId id="295"/>
            <p14:sldId id="296"/>
            <p14:sldId id="297"/>
            <p14:sldId id="298"/>
            <p14:sldId id="299"/>
            <p14:sldId id="300"/>
            <p14:sldId id="301"/>
          </p14:sldIdLst>
        </p14:section>
        <p14:section name="Multi-Instance Classification" id="{D48AD9B0-C469-CB45-A05C-5D59E0056BCE}">
          <p14:sldIdLst>
            <p14:sldId id="293"/>
            <p14:sldId id="302"/>
            <p14:sldId id="308"/>
            <p14:sldId id="305"/>
            <p14:sldId id="306"/>
            <p14:sldId id="307"/>
            <p14:sldId id="309"/>
            <p14:sldId id="310"/>
            <p14:sldId id="311"/>
          </p14:sldIdLst>
        </p14:section>
        <p14:section name="Online Learning" id="{0037C51F-6019-2A42-8448-8C9F3D610977}">
          <p14:sldIdLst>
            <p14:sldId id="285"/>
            <p14:sldId id="325"/>
            <p14:sldId id="317"/>
            <p14:sldId id="319"/>
            <p14:sldId id="326"/>
            <p14:sldId id="318"/>
            <p14:sldId id="320"/>
            <p14:sldId id="321"/>
            <p14:sldId id="322"/>
            <p14:sldId id="324"/>
          </p14:sldIdLst>
        </p14:section>
        <p14:section name="Data Stream Classification" id="{3EB60703-F53C-DB46-BB4A-30FF19DAD1BE}">
          <p14:sldIdLst>
            <p14:sldId id="286"/>
            <p14:sldId id="328"/>
            <p14:sldId id="327"/>
          </p14:sldIdLst>
        </p14:section>
        <p14:section name="Conclusions &amp; Future Work" id="{DA592D96-CB82-5547-9552-7D7C9F0C45B7}">
          <p14:sldIdLst>
            <p14:sldId id="287"/>
            <p14:sldId id="316"/>
            <p14:sldId id="288"/>
          </p14:sldIdLst>
        </p14:section>
        <p14:section name="Vita" id="{FAC11BF6-AC07-784C-A6C2-393D0ED40CE3}">
          <p14:sldIdLst>
            <p14:sldId id="289"/>
            <p14:sldId id="290"/>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21" autoAdjust="0"/>
    <p:restoredTop sz="75453"/>
  </p:normalViewPr>
  <p:slideViewPr>
    <p:cSldViewPr snapToGrid="0" snapToObjects="1" showGuides="1">
      <p:cViewPr varScale="1">
        <p:scale>
          <a:sx n="112" d="100"/>
          <a:sy n="112" d="100"/>
        </p:scale>
        <p:origin x="200" y="3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3496"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dirty="0">
                <a:latin typeface="Arial" panose="020B0604020202020204" pitchFamily="34" charset="0"/>
                <a:cs typeface="Arial" panose="020B0604020202020204" pitchFamily="34" charset="0"/>
              </a:rPr>
              <a:t>Classification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6"/>
              </a:solidFill>
              <a:ln w="9525">
                <a:solidFill>
                  <a:schemeClr val="accent6"/>
                </a:solidFill>
              </a:ln>
              <a:effectLst/>
            </c:spPr>
          </c:marker>
          <c:xVal>
            <c:numRef>
              <c:f>Sheet1!$A$2:$A$11</c:f>
              <c:numCache>
                <c:formatCode>General</c:formatCode>
                <c:ptCount val="1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numCache>
            </c:numRef>
          </c:xVal>
          <c:yVal>
            <c:numRef>
              <c:f>Sheet1!$B$2:$B$11</c:f>
              <c:numCache>
                <c:formatCode>General</c:formatCode>
                <c:ptCount val="1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numCache>
            </c:numRef>
          </c:yVal>
          <c:smooth val="0"/>
          <c:extLst>
            <c:ext xmlns:c16="http://schemas.microsoft.com/office/drawing/2014/chart" uri="{C3380CC4-5D6E-409C-BE32-E72D297353CC}">
              <c16:uniqueId val="{00000000-C170-3540-A54F-F70274E94690}"/>
            </c:ext>
          </c:extLst>
        </c:ser>
        <c:ser>
          <c:idx val="1"/>
          <c:order val="1"/>
          <c:spPr>
            <a:ln w="25400" cap="rnd">
              <a:noFill/>
              <a:round/>
            </a:ln>
            <a:effectLst/>
          </c:spPr>
          <c:marker>
            <c:symbol val="circle"/>
            <c:size val="5"/>
            <c:spPr>
              <a:solidFill>
                <a:schemeClr val="accent5"/>
              </a:solidFill>
              <a:ln w="9525">
                <a:solidFill>
                  <a:schemeClr val="accent5"/>
                </a:solidFill>
              </a:ln>
              <a:effectLst/>
            </c:spPr>
          </c:marker>
          <c:xVal>
            <c:numRef>
              <c:f>Sheet1!$C$2:$C$11</c:f>
              <c:numCache>
                <c:formatCode>General</c:formatCode>
                <c:ptCount val="10"/>
                <c:pt idx="0">
                  <c:v>1.1349</c:v>
                </c:pt>
                <c:pt idx="1">
                  <c:v>1.6323000000000001</c:v>
                </c:pt>
                <c:pt idx="2">
                  <c:v>2.7075</c:v>
                </c:pt>
                <c:pt idx="3">
                  <c:v>4.7812999999999999</c:v>
                </c:pt>
                <c:pt idx="4">
                  <c:v>2.5825999999999998</c:v>
                </c:pt>
                <c:pt idx="5">
                  <c:v>2.7248000000000001</c:v>
                </c:pt>
                <c:pt idx="6">
                  <c:v>4.4021999999999997</c:v>
                </c:pt>
                <c:pt idx="7">
                  <c:v>1.9489000000000001</c:v>
                </c:pt>
                <c:pt idx="8">
                  <c:v>3.6036999999999999</c:v>
                </c:pt>
                <c:pt idx="9">
                  <c:v>4.7736999999999998</c:v>
                </c:pt>
              </c:numCache>
            </c:numRef>
          </c:xVal>
          <c:yVal>
            <c:numRef>
              <c:f>Sheet1!$D$2:$D$11</c:f>
              <c:numCache>
                <c:formatCode>General</c:formatCode>
                <c:ptCount val="10"/>
                <c:pt idx="0">
                  <c:v>2.4615999999999998</c:v>
                </c:pt>
                <c:pt idx="1">
                  <c:v>2.6114999999999999</c:v>
                </c:pt>
                <c:pt idx="2">
                  <c:v>2.5358000000000001</c:v>
                </c:pt>
                <c:pt idx="3">
                  <c:v>4.1162999999999998</c:v>
                </c:pt>
                <c:pt idx="4">
                  <c:v>2.5459000000000001</c:v>
                </c:pt>
                <c:pt idx="5">
                  <c:v>3.4977999999999998</c:v>
                </c:pt>
                <c:pt idx="6">
                  <c:v>4.5997000000000003</c:v>
                </c:pt>
                <c:pt idx="7">
                  <c:v>2.9388000000000001</c:v>
                </c:pt>
                <c:pt idx="8">
                  <c:v>3.3348</c:v>
                </c:pt>
                <c:pt idx="9">
                  <c:v>3.7256999999999998</c:v>
                </c:pt>
              </c:numCache>
            </c:numRef>
          </c:yVal>
          <c:smooth val="0"/>
          <c:extLst>
            <c:ext xmlns:c16="http://schemas.microsoft.com/office/drawing/2014/chart" uri="{C3380CC4-5D6E-409C-BE32-E72D297353CC}">
              <c16:uniqueId val="{00000001-C170-3540-A54F-F70274E94690}"/>
            </c:ext>
          </c:extLst>
        </c:ser>
        <c:dLbls>
          <c:showLegendKey val="0"/>
          <c:showVal val="0"/>
          <c:showCatName val="0"/>
          <c:showSerName val="0"/>
          <c:showPercent val="0"/>
          <c:showBubbleSize val="0"/>
        </c:dLbls>
        <c:axId val="2028479184"/>
        <c:axId val="2027021024"/>
      </c:scatterChart>
      <c:valAx>
        <c:axId val="2028479184"/>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7021024"/>
        <c:crosses val="autoZero"/>
        <c:crossBetween val="midCat"/>
      </c:valAx>
      <c:valAx>
        <c:axId val="2027021024"/>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847918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latin typeface="Arial" panose="020B0604020202020204" pitchFamily="34" charset="0"/>
                <a:cs typeface="Arial" panose="020B0604020202020204" pitchFamily="34" charset="0"/>
              </a:rPr>
              <a:t>Regression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Y-Values</c:v>
                </c:pt>
              </c:strCache>
            </c:strRef>
          </c:tx>
          <c:spPr>
            <a:ln w="19050" cap="rnd">
              <a:noFill/>
              <a:round/>
            </a:ln>
            <a:effectLst/>
          </c:spPr>
          <c:marker>
            <c:symbol val="circle"/>
            <c:size val="5"/>
            <c:spPr>
              <a:solidFill>
                <a:schemeClr val="accent1"/>
              </a:solidFill>
              <a:ln w="9525">
                <a:solidFill>
                  <a:schemeClr val="accent1"/>
                </a:solidFill>
              </a:ln>
              <a:effectLst/>
            </c:spPr>
          </c:marker>
          <c:xVal>
            <c:numRef>
              <c:f>Sheet1!$A$2:$A$21</c:f>
              <c:numCache>
                <c:formatCode>General</c:formatCode>
                <c:ptCount val="20"/>
                <c:pt idx="0">
                  <c:v>-0.75849999999999995</c:v>
                </c:pt>
                <c:pt idx="1">
                  <c:v>-0.57269999999999999</c:v>
                </c:pt>
                <c:pt idx="2">
                  <c:v>-0.84560000000000002</c:v>
                </c:pt>
                <c:pt idx="3">
                  <c:v>-0.55869999999999997</c:v>
                </c:pt>
                <c:pt idx="4">
                  <c:v>-1.1095999999999999</c:v>
                </c:pt>
                <c:pt idx="5">
                  <c:v>0.1784</c:v>
                </c:pt>
                <c:pt idx="6">
                  <c:v>-0.19689999999999999</c:v>
                </c:pt>
                <c:pt idx="7">
                  <c:v>-0.64900000000000002</c:v>
                </c:pt>
                <c:pt idx="8">
                  <c:v>0.58640000000000003</c:v>
                </c:pt>
                <c:pt idx="9">
                  <c:v>1.1812</c:v>
                </c:pt>
                <c:pt idx="10">
                  <c:v>1.1349</c:v>
                </c:pt>
                <c:pt idx="11">
                  <c:v>1.6323000000000001</c:v>
                </c:pt>
                <c:pt idx="12">
                  <c:v>2.7075</c:v>
                </c:pt>
                <c:pt idx="13">
                  <c:v>4.7812999999999999</c:v>
                </c:pt>
                <c:pt idx="14">
                  <c:v>2.5825999999999998</c:v>
                </c:pt>
                <c:pt idx="15">
                  <c:v>2.7248000000000001</c:v>
                </c:pt>
                <c:pt idx="16">
                  <c:v>4.4021999999999997</c:v>
                </c:pt>
                <c:pt idx="17">
                  <c:v>1.9489000000000001</c:v>
                </c:pt>
                <c:pt idx="18">
                  <c:v>3.6036999999999999</c:v>
                </c:pt>
                <c:pt idx="19">
                  <c:v>4.7736999999999998</c:v>
                </c:pt>
              </c:numCache>
            </c:numRef>
          </c:xVal>
          <c:yVal>
            <c:numRef>
              <c:f>Sheet1!$B$2:$B$21</c:f>
              <c:numCache>
                <c:formatCode>General</c:formatCode>
                <c:ptCount val="20"/>
                <c:pt idx="0">
                  <c:v>-0.92800000000000005</c:v>
                </c:pt>
                <c:pt idx="1">
                  <c:v>0.43080000000000002</c:v>
                </c:pt>
                <c:pt idx="2">
                  <c:v>0.21249999999999999</c:v>
                </c:pt>
                <c:pt idx="3">
                  <c:v>-1.4228000000000001</c:v>
                </c:pt>
                <c:pt idx="4">
                  <c:v>1.3132999999999999</c:v>
                </c:pt>
                <c:pt idx="5">
                  <c:v>-1.1891</c:v>
                </c:pt>
                <c:pt idx="6">
                  <c:v>1.1162000000000001</c:v>
                </c:pt>
                <c:pt idx="7">
                  <c:v>-0.41320000000000001</c:v>
                </c:pt>
                <c:pt idx="8">
                  <c:v>1.4641</c:v>
                </c:pt>
                <c:pt idx="9">
                  <c:v>0.10249999999999999</c:v>
                </c:pt>
                <c:pt idx="10">
                  <c:v>2.4615999999999998</c:v>
                </c:pt>
                <c:pt idx="11">
                  <c:v>2.6114999999999999</c:v>
                </c:pt>
                <c:pt idx="12">
                  <c:v>2.5358000000000001</c:v>
                </c:pt>
                <c:pt idx="13">
                  <c:v>4.1162999999999998</c:v>
                </c:pt>
                <c:pt idx="14">
                  <c:v>2.5459000000000001</c:v>
                </c:pt>
                <c:pt idx="15">
                  <c:v>3.4977999999999998</c:v>
                </c:pt>
                <c:pt idx="16">
                  <c:v>4.5997000000000003</c:v>
                </c:pt>
                <c:pt idx="17">
                  <c:v>2.9388000000000001</c:v>
                </c:pt>
                <c:pt idx="18">
                  <c:v>3.3348</c:v>
                </c:pt>
                <c:pt idx="19">
                  <c:v>3.7256999999999998</c:v>
                </c:pt>
              </c:numCache>
            </c:numRef>
          </c:yVal>
          <c:smooth val="0"/>
          <c:extLst>
            <c:ext xmlns:c16="http://schemas.microsoft.com/office/drawing/2014/chart" uri="{C3380CC4-5D6E-409C-BE32-E72D297353CC}">
              <c16:uniqueId val="{00000000-A37E-9049-84E1-F49762B1275C}"/>
            </c:ext>
          </c:extLst>
        </c:ser>
        <c:dLbls>
          <c:showLegendKey val="0"/>
          <c:showVal val="0"/>
          <c:showCatName val="0"/>
          <c:showSerName val="0"/>
          <c:showPercent val="0"/>
          <c:showBubbleSize val="0"/>
        </c:dLbls>
        <c:axId val="2075137520"/>
        <c:axId val="2075700976"/>
      </c:scatterChart>
      <c:valAx>
        <c:axId val="2075137520"/>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700976"/>
        <c:crosses val="autoZero"/>
        <c:crossBetween val="midCat"/>
      </c:valAx>
      <c:valAx>
        <c:axId val="207570097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7513752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A. Cano, and S. Ventura.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0015235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is the motivation for the line of research?</a:t>
            </a:r>
          </a:p>
          <a:p>
            <a:pPr marL="171450" indent="-171450">
              <a:buFontTx/>
              <a:buChar char="-"/>
            </a:pPr>
            <a:endParaRPr lang="en-US" dirty="0"/>
          </a:p>
          <a:p>
            <a:pPr marL="171450" indent="-171450">
              <a:buFontTx/>
              <a:buChar char="-"/>
            </a:pPr>
            <a:r>
              <a:rPr lang="en-US" dirty="0"/>
              <a:t>For traditional machine learning, it stems from the tell-all case of solving large learning problems in a timely fashion</a:t>
            </a:r>
          </a:p>
          <a:p>
            <a:pPr marL="628650" lvl="1" indent="-171450">
              <a:buFontTx/>
              <a:buChar char="-"/>
            </a:pPr>
            <a:r>
              <a:rPr lang="en-US" dirty="0"/>
              <a:t>Because dataset sizes have been growing so rapidly, we need to develop machine learning algorithms that are able to extract all the knowledge possible in a timely fashion.</a:t>
            </a:r>
          </a:p>
          <a:p>
            <a:pPr marL="171450" indent="-171450">
              <a:buFontTx/>
              <a:buChar char="-"/>
            </a:pPr>
            <a:endParaRPr lang="en-US" dirty="0"/>
          </a:p>
          <a:p>
            <a:pPr marL="171450" indent="-171450">
              <a:buFont typeface="Arial" panose="020B0604020202020204" pitchFamily="34" charset="0"/>
              <a:buChar char="•"/>
            </a:pPr>
            <a:r>
              <a:rPr lang="en-US"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4157887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3634772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08210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144977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18001350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emf"/><Relationship Id="rId7" Type="http://schemas.openxmlformats.org/officeDocument/2006/relationships/image" Target="../media/image31.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0.emf"/><Relationship Id="rId5" Type="http://schemas.openxmlformats.org/officeDocument/2006/relationships/image" Target="../media/image29.emf"/><Relationship Id="rId4" Type="http://schemas.openxmlformats.org/officeDocument/2006/relationships/image" Target="../media/image28.emf"/></Relationships>
</file>

<file path=ppt/slides/_rels/slide11.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8.emf"/><Relationship Id="rId7" Type="http://schemas.openxmlformats.org/officeDocument/2006/relationships/image" Target="../media/image41.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180.png"/><Relationship Id="rId9" Type="http://schemas.openxmlformats.org/officeDocument/2006/relationships/image" Target="../media/image4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29.png"/><Relationship Id="rId7" Type="http://schemas.openxmlformats.org/officeDocument/2006/relationships/image" Target="../media/image51.emf"/><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5.tiff"/><Relationship Id="rId7" Type="http://schemas.openxmlformats.org/officeDocument/2006/relationships/image" Target="../media/image59.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8.emf"/><Relationship Id="rId5" Type="http://schemas.openxmlformats.org/officeDocument/2006/relationships/image" Target="../media/image57.emf"/><Relationship Id="rId4" Type="http://schemas.openxmlformats.org/officeDocument/2006/relationships/image" Target="../media/image56.emf"/><Relationship Id="rId9" Type="http://schemas.openxmlformats.org/officeDocument/2006/relationships/image" Target="../media/image61.emf"/></Relationships>
</file>

<file path=ppt/slides/_rels/slide2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4.emf"/><Relationship Id="rId4" Type="http://schemas.openxmlformats.org/officeDocument/2006/relationships/image" Target="../media/image63.emf"/></Relationships>
</file>

<file path=ppt/slides/_rels/slide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35.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6.xml.rels><?xml version="1.0" encoding="UTF-8" standalone="yes"?>
<Relationships xmlns="http://schemas.openxmlformats.org/package/2006/relationships"><Relationship Id="rId3" Type="http://schemas.openxmlformats.org/officeDocument/2006/relationships/image" Target="../media/image71.emf"/><Relationship Id="rId7" Type="http://schemas.openxmlformats.org/officeDocument/2006/relationships/image" Target="../media/image75.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3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8.emf"/></Relationships>
</file>

<file path=ppt/slides/_rels/slide39.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0.emf"/></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630239" y="791931"/>
            <a:ext cx="3868737" cy="404492"/>
          </a:xfrm>
        </p:spPr>
        <p:txBody>
          <a:bodyPr/>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629151" y="794724"/>
            <a:ext cx="3887788" cy="404492"/>
          </a:xfrm>
        </p:spPr>
        <p:txBody>
          <a:bodyPr/>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629152" y="4167579"/>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10</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4629151" y="960301"/>
            <a:ext cx="3437889" cy="281658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1957968" y="3660514"/>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30238" y="1049209"/>
            <a:ext cx="3442016" cy="3011764"/>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986360" y="4164786"/>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750538" y="4532252"/>
            <a:ext cx="3343450" cy="426126"/>
          </a:xfrm>
          <a:prstGeom prst="rect">
            <a:avLst/>
          </a:prstGeom>
        </p:spPr>
      </p:pic>
    </p:spTree>
    <p:extLst>
      <p:ext uri="{BB962C8B-B14F-4D97-AF65-F5344CB8AC3E}">
        <p14:creationId xmlns:p14="http://schemas.microsoft.com/office/powerpoint/2010/main" val="1872653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11</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12</a:t>
            </a:fld>
            <a:endParaRPr lang="en-US" dirty="0"/>
          </a:p>
        </p:txBody>
      </p:sp>
      <p:graphicFrame>
        <p:nvGraphicFramePr>
          <p:cNvPr id="7" name="Table 6">
            <a:extLst>
              <a:ext uri="{FF2B5EF4-FFF2-40B4-BE49-F238E27FC236}">
                <a16:creationId xmlns:a16="http://schemas.microsoft.com/office/drawing/2014/main" id="{37F06FD9-7DA0-A248-BCD6-BF252496CD90}"/>
              </a:ext>
            </a:extLst>
          </p:cNvPr>
          <p:cNvGraphicFramePr>
            <a:graphicFrameLocks noGrp="1"/>
          </p:cNvGraphicFramePr>
          <p:nvPr>
            <p:extLst>
              <p:ext uri="{D42A27DB-BD31-4B8C-83A1-F6EECF244321}">
                <p14:modId xmlns:p14="http://schemas.microsoft.com/office/powerpoint/2010/main" val="3764006698"/>
              </p:ext>
            </p:extLst>
          </p:nvPr>
        </p:nvGraphicFramePr>
        <p:xfrm>
          <a:off x="628651" y="833378"/>
          <a:ext cx="7886700" cy="2595880"/>
        </p:xfrm>
        <a:graphic>
          <a:graphicData uri="http://schemas.openxmlformats.org/drawingml/2006/table">
            <a:tbl>
              <a:tblPr firstRow="1" bandRow="1">
                <a:tableStyleId>{F2DE63D5-997A-4646-A377-4702673A728D}</a:tableStyleId>
              </a:tblPr>
              <a:tblGrid>
                <a:gridCol w="3086099">
                  <a:extLst>
                    <a:ext uri="{9D8B030D-6E8A-4147-A177-3AD203B41FA5}">
                      <a16:colId xmlns:a16="http://schemas.microsoft.com/office/drawing/2014/main" val="505243731"/>
                    </a:ext>
                  </a:extLst>
                </a:gridCol>
                <a:gridCol w="1634490">
                  <a:extLst>
                    <a:ext uri="{9D8B030D-6E8A-4147-A177-3AD203B41FA5}">
                      <a16:colId xmlns:a16="http://schemas.microsoft.com/office/drawing/2014/main" val="3273911617"/>
                    </a:ext>
                  </a:extLst>
                </a:gridCol>
                <a:gridCol w="1657350">
                  <a:extLst>
                    <a:ext uri="{9D8B030D-6E8A-4147-A177-3AD203B41FA5}">
                      <a16:colId xmlns:a16="http://schemas.microsoft.com/office/drawing/2014/main" val="1335017408"/>
                    </a:ext>
                  </a:extLst>
                </a:gridCol>
                <a:gridCol w="1508761">
                  <a:extLst>
                    <a:ext uri="{9D8B030D-6E8A-4147-A177-3AD203B41FA5}">
                      <a16:colId xmlns:a16="http://schemas.microsoft.com/office/drawing/2014/main" val="1126134080"/>
                    </a:ext>
                  </a:extLst>
                </a:gridCol>
              </a:tblGrid>
              <a:tr h="370840">
                <a:tc>
                  <a:txBody>
                    <a:bodyPr/>
                    <a:lstStyle/>
                    <a:p>
                      <a:pPr algn="l"/>
                      <a:r>
                        <a:rPr lang="en-US" dirty="0">
                          <a:latin typeface="Arial" panose="020B0604020202020204" pitchFamily="34" charset="0"/>
                          <a:cs typeface="Arial" panose="020B0604020202020204" pitchFamily="34" charset="0"/>
                        </a:rPr>
                        <a:t>Method</a:t>
                      </a:r>
                    </a:p>
                  </a:txBody>
                  <a:tcPr anchor="ctr"/>
                </a:tc>
                <a:tc>
                  <a:txBody>
                    <a:bodyPr/>
                    <a:lstStyle/>
                    <a:p>
                      <a:pPr algn="ctr"/>
                      <a:r>
                        <a:rPr lang="en-US" dirty="0">
                          <a:latin typeface="Arial" panose="020B0604020202020204" pitchFamily="34" charset="0"/>
                          <a:cs typeface="Arial" panose="020B0604020202020204" pitchFamily="34" charset="0"/>
                        </a:rPr>
                        <a:t>Accuracy</a:t>
                      </a:r>
                    </a:p>
                  </a:txBody>
                  <a:tcPr anchor="ctr"/>
                </a:tc>
                <a:tc>
                  <a:txBody>
                    <a:bodyPr/>
                    <a:lstStyle/>
                    <a:p>
                      <a:pPr algn="ctr"/>
                      <a:r>
                        <a:rPr lang="en-US" dirty="0">
                          <a:latin typeface="Arial" panose="020B0604020202020204" pitchFamily="34" charset="0"/>
                          <a:cs typeface="Arial" panose="020B0604020202020204" pitchFamily="34" charset="0"/>
                        </a:rPr>
                        <a:t>Run Time</a:t>
                      </a:r>
                    </a:p>
                  </a:txBody>
                  <a:tcPr anchor="ctr"/>
                </a:tc>
                <a:tc>
                  <a:txBody>
                    <a:bodyPr/>
                    <a:lstStyle/>
                    <a:p>
                      <a:pPr algn="ctr"/>
                      <a:r>
                        <a:rPr lang="en-US" dirty="0">
                          <a:latin typeface="Arial" panose="020B0604020202020204" pitchFamily="34" charset="0"/>
                          <a:cs typeface="Arial" panose="020B0604020202020204" pitchFamily="34" charset="0"/>
                        </a:rPr>
                        <a:t>Memory</a:t>
                      </a:r>
                    </a:p>
                  </a:txBody>
                  <a:tcPr anchor="ctr"/>
                </a:tc>
                <a:extLst>
                  <a:ext uri="{0D108BD9-81ED-4DB2-BD59-A6C34878D82A}">
                    <a16:rowId xmlns:a16="http://schemas.microsoft.com/office/drawing/2014/main" val="3545833045"/>
                  </a:ext>
                </a:extLst>
              </a:tr>
              <a:tr h="370840">
                <a:tc>
                  <a:txBody>
                    <a:bodyPr/>
                    <a:lstStyle/>
                    <a:p>
                      <a:r>
                        <a:rPr lang="en-US" dirty="0">
                          <a:latin typeface="Arial" panose="020B0604020202020204" pitchFamily="34" charset="0"/>
                          <a:cs typeface="Arial" panose="020B0604020202020204" pitchFamily="34" charset="0"/>
                        </a:rPr>
                        <a:t>Interior Point</a:t>
                      </a:r>
                    </a:p>
                  </a:txBody>
                  <a:tcPr/>
                </a:tc>
                <a:tc>
                  <a:txBody>
                    <a:bodyPr/>
                    <a:lstStyle/>
                    <a:p>
                      <a:pPr algn="ctr"/>
                      <a:r>
                        <a:rPr lang="en-US" dirty="0"/>
                        <a:t>✅</a:t>
                      </a:r>
                    </a:p>
                  </a:txBody>
                  <a:tcPr anchor="ctr"/>
                </a:tc>
                <a:tc>
                  <a:txBody>
                    <a:bodyPr/>
                    <a:lstStyle/>
                    <a:p>
                      <a:pPr algn="ctr"/>
                      <a:r>
                        <a:rPr lang="en-US" dirty="0"/>
                        <a:t>❌</a:t>
                      </a:r>
                    </a:p>
                  </a:txBody>
                  <a:tcPr anchor="ctr"/>
                </a:tc>
                <a:tc>
                  <a:txBody>
                    <a:bodyPr/>
                    <a:lstStyle/>
                    <a:p>
                      <a:pPr algn="ctr"/>
                      <a:r>
                        <a:rPr lang="en-US" dirty="0"/>
                        <a:t>❌</a:t>
                      </a:r>
                    </a:p>
                  </a:txBody>
                  <a:tcPr anchor="ctr"/>
                </a:tc>
                <a:extLst>
                  <a:ext uri="{0D108BD9-81ED-4DB2-BD59-A6C34878D82A}">
                    <a16:rowId xmlns:a16="http://schemas.microsoft.com/office/drawing/2014/main" val="2922275893"/>
                  </a:ext>
                </a:extLst>
              </a:tr>
              <a:tr h="370840">
                <a:tc>
                  <a:txBody>
                    <a:bodyPr/>
                    <a:lstStyle/>
                    <a:p>
                      <a:r>
                        <a:rPr lang="en-US" dirty="0">
                          <a:latin typeface="Arial" panose="020B0604020202020204" pitchFamily="34" charset="0"/>
                          <a:cs typeface="Arial" panose="020B0604020202020204" pitchFamily="34" charset="0"/>
                        </a:rPr>
                        <a:t>Decomposition</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226921838"/>
                  </a:ext>
                </a:extLst>
              </a:tr>
              <a:tr h="370840">
                <a:tc>
                  <a:txBody>
                    <a:bodyPr/>
                    <a:lstStyle/>
                    <a:p>
                      <a:r>
                        <a:rPr lang="en-US" dirty="0">
                          <a:latin typeface="Arial" panose="020B0604020202020204" pitchFamily="34" charset="0"/>
                          <a:cs typeface="Arial" panose="020B0604020202020204" pitchFamily="34" charset="0"/>
                        </a:rPr>
                        <a:t>Active Set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957609986"/>
                  </a:ext>
                </a:extLst>
              </a:tr>
              <a:tr h="370840">
                <a:tc>
                  <a:txBody>
                    <a:bodyPr/>
                    <a:lstStyle/>
                    <a:p>
                      <a:r>
                        <a:rPr lang="en-US" dirty="0">
                          <a:latin typeface="Arial" panose="020B0604020202020204" pitchFamily="34" charset="0"/>
                          <a:cs typeface="Arial" panose="020B0604020202020204" pitchFamily="34" charset="0"/>
                        </a:rPr>
                        <a:t>Geometric</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1783429859"/>
                  </a:ext>
                </a:extLst>
              </a:tr>
              <a:tr h="370840">
                <a:tc>
                  <a:txBody>
                    <a:bodyPr/>
                    <a:lstStyle/>
                    <a:p>
                      <a:r>
                        <a:rPr lang="en-US" dirty="0">
                          <a:latin typeface="Arial" panose="020B0604020202020204" pitchFamily="34" charset="0"/>
                          <a:cs typeface="Arial" panose="020B0604020202020204" pitchFamily="34" charset="0"/>
                        </a:rPr>
                        <a:t>Coordinate Descent</a:t>
                      </a:r>
                    </a:p>
                  </a:txBody>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493424093"/>
                  </a:ext>
                </a:extLst>
              </a:tr>
              <a:tr h="370840">
                <a:tc>
                  <a:txBody>
                    <a:bodyPr/>
                    <a:lstStyle/>
                    <a:p>
                      <a:r>
                        <a:rPr lang="en-US" dirty="0">
                          <a:latin typeface="Arial" panose="020B0604020202020204" pitchFamily="34" charset="0"/>
                          <a:cs typeface="Arial" panose="020B0604020202020204" pitchFamily="34" charset="0"/>
                        </a:rPr>
                        <a:t>Stochastic Gradient Descent</a:t>
                      </a:r>
                    </a:p>
                  </a:txBody>
                  <a:tcPr/>
                </a:tc>
                <a:tc>
                  <a:txBody>
                    <a:bodyPr/>
                    <a:lstStyle/>
                    <a:p>
                      <a:pPr algn="ct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tc>
                <a:extLst>
                  <a:ext uri="{0D108BD9-81ED-4DB2-BD59-A6C34878D82A}">
                    <a16:rowId xmlns:a16="http://schemas.microsoft.com/office/drawing/2014/main" val="3106461798"/>
                  </a:ext>
                </a:extLst>
              </a:tr>
            </a:tbl>
          </a:graphicData>
        </a:graphic>
      </p:graphicFrame>
      <p:sp>
        <p:nvSpPr>
          <p:cNvPr id="8" name="TextBox 7">
            <a:extLst>
              <a:ext uri="{FF2B5EF4-FFF2-40B4-BE49-F238E27FC236}">
                <a16:creationId xmlns:a16="http://schemas.microsoft.com/office/drawing/2014/main" id="{48670F13-1590-C24A-AED4-588F04D85F9F}"/>
              </a:ext>
            </a:extLst>
          </p:cNvPr>
          <p:cNvSpPr txBox="1"/>
          <p:nvPr/>
        </p:nvSpPr>
        <p:spPr>
          <a:xfrm>
            <a:off x="2658905" y="3611411"/>
            <a:ext cx="526208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parameters or support vectors.</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not good performance</a:t>
            </a:r>
          </a:p>
        </p:txBody>
      </p:sp>
    </p:spTree>
    <p:extLst>
      <p:ext uri="{BB962C8B-B14F-4D97-AF65-F5344CB8AC3E}">
        <p14:creationId xmlns:p14="http://schemas.microsoft.com/office/powerpoint/2010/main" val="1219711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Why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Statistical Inference (e.g.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13</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2">
            <a:extLst>
              <a:ext uri="{FF2B5EF4-FFF2-40B4-BE49-F238E27FC236}">
                <a16:creationId xmlns:a16="http://schemas.microsoft.com/office/drawing/2014/main" id="{835A8BB2-3539-9841-AF72-7131AFBDFC6B}"/>
              </a:ext>
            </a:extLst>
          </p:cNvPr>
          <p:cNvSpPr>
            <a:spLocks noGrp="1"/>
          </p:cNvSpPr>
          <p:nvPr>
            <p:ph type="ftr" sz="quarter" idx="3"/>
          </p:nvPr>
        </p:nvSpPr>
        <p:spPr>
          <a:xfrm>
            <a:off x="3065974" y="4897120"/>
            <a:ext cx="5732585" cy="347980"/>
          </a:xfrm>
        </p:spPr>
        <p:txBody>
          <a:bodyPr/>
          <a:lstStyle/>
          <a:p>
            <a:pPr lvl="0" defTabSz="914400">
              <a:defRPr/>
            </a:pPr>
            <a:r>
              <a:rPr lang="en-US" dirty="0"/>
              <a:t>G. Melki et al. “Multi-target support vector regression via correlation regressor chains”. Information Sciences, vol. 415, pp. 53–69, 2017.</a:t>
            </a:r>
          </a:p>
          <a:p>
            <a:endParaRPr lang="en-US" sz="100" dirty="0"/>
          </a:p>
          <a:p>
            <a:endParaRPr lang="en-US" dirty="0"/>
          </a:p>
        </p:txBody>
      </p:sp>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Learning</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sp>
        <p:nvSpPr>
          <p:cNvPr id="6" name="Content Placeholder 9">
            <a:extLst>
              <a:ext uri="{FF2B5EF4-FFF2-40B4-BE49-F238E27FC236}">
                <a16:creationId xmlns:a16="http://schemas.microsoft.com/office/drawing/2014/main" id="{B228C043-55B1-184F-BF1F-3D45F00B1436}"/>
              </a:ext>
            </a:extLst>
          </p:cNvPr>
          <p:cNvSpPr>
            <a:spLocks noGrp="1"/>
          </p:cNvSpPr>
          <p:nvPr>
            <p:ph idx="1"/>
          </p:nvPr>
        </p:nvSpPr>
        <p:spPr>
          <a:xfrm>
            <a:off x="628651" y="925975"/>
            <a:ext cx="7886700" cy="3706350"/>
          </a:xfrm>
        </p:spPr>
        <p:txBody>
          <a:bodyPr/>
          <a:lstStyle/>
          <a:p>
            <a:r>
              <a:rPr lang="en-US" dirty="0"/>
              <a:t>Problem Transformation vs Algorithm Adaptation</a:t>
            </a:r>
          </a:p>
          <a:p>
            <a:pPr lvl="1"/>
            <a:r>
              <a:rPr lang="en-US" i="1" dirty="0"/>
              <a:t>Linear Target Combinations for MT Regression </a:t>
            </a:r>
          </a:p>
          <a:p>
            <a:pPr lvl="1"/>
            <a:r>
              <a:rPr lang="en-US" i="1" dirty="0"/>
              <a:t>Multi-Objective Random Forests </a:t>
            </a:r>
            <a:r>
              <a:rPr lang="en-US" dirty="0"/>
              <a:t>(MORF)</a:t>
            </a:r>
          </a:p>
          <a:p>
            <a:pPr marL="457177" lvl="1" indent="0">
              <a:buNone/>
            </a:pPr>
            <a:endParaRPr lang="en-US" dirty="0"/>
          </a:p>
          <a:p>
            <a:r>
              <a:rPr lang="en-US" dirty="0"/>
              <a:t>Classifier Chains:</a:t>
            </a:r>
          </a:p>
          <a:p>
            <a:pPr lvl="1"/>
            <a:r>
              <a:rPr lang="en-US" i="1" dirty="0"/>
              <a:t>RC</a:t>
            </a:r>
            <a:r>
              <a:rPr lang="en-US" dirty="0"/>
              <a:t>, </a:t>
            </a:r>
            <a:r>
              <a:rPr lang="en-US" i="1" dirty="0"/>
              <a:t>MTS</a:t>
            </a:r>
            <a:r>
              <a:rPr lang="en-US" dirty="0"/>
              <a:t>, </a:t>
            </a:r>
            <a:r>
              <a:rPr lang="en-US" i="1" dirty="0"/>
              <a:t>MTSC</a:t>
            </a:r>
            <a:r>
              <a:rPr lang="en-US" dirty="0"/>
              <a:t>, </a:t>
            </a:r>
            <a:r>
              <a:rPr lang="en-US" i="1" dirty="0"/>
              <a:t>ERC</a:t>
            </a:r>
            <a:r>
              <a:rPr lang="en-US" dirty="0"/>
              <a:t>, and </a:t>
            </a:r>
            <a:r>
              <a:rPr lang="en-US" i="1" dirty="0"/>
              <a:t>ERCC</a:t>
            </a:r>
            <a:r>
              <a:rPr lang="en-US" dirty="0"/>
              <a:t> </a:t>
            </a:r>
          </a:p>
          <a:p>
            <a:pPr lvl="1"/>
            <a:r>
              <a:rPr lang="en-US" dirty="0"/>
              <a:t>Two stages of iterative learning: </a:t>
            </a:r>
          </a:p>
          <a:p>
            <a:pPr lvl="2"/>
            <a:r>
              <a:rPr lang="en-US" dirty="0"/>
              <a:t>Building single-target model on the next chain component</a:t>
            </a:r>
          </a:p>
          <a:p>
            <a:pPr lvl="2"/>
            <a:r>
              <a:rPr lang="en-US" dirty="0"/>
              <a:t>Use the knowledge gained by the previous component to predict the next target in the chain, while using possible relationships the targets might have with one another. </a:t>
            </a:r>
          </a:p>
        </p:txBody>
      </p:sp>
    </p:spTree>
    <p:extLst>
      <p:ext uri="{BB962C8B-B14F-4D97-AF65-F5344CB8AC3E}">
        <p14:creationId xmlns:p14="http://schemas.microsoft.com/office/powerpoint/2010/main" val="122850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925975"/>
            <a:ext cx="7886700" cy="3706350"/>
          </a:xfrm>
        </p:spPr>
        <p:txBody>
          <a:bodyPr/>
          <a:lstStyle/>
          <a:p>
            <a:r>
              <a:rPr lang="en-US" dirty="0"/>
              <a:t>Over the past decade, dataset sizes have grown disproportionately to the speed of processors and memory capacity, limiting machine learning methods to computational time.</a:t>
            </a:r>
          </a:p>
          <a:p>
            <a:pPr marL="0" indent="0">
              <a:buNone/>
            </a:pPr>
            <a:r>
              <a:rPr lang="en-US" dirty="0"/>
              <a:t> </a:t>
            </a:r>
          </a:p>
          <a:p>
            <a:r>
              <a:rPr lang="en-US" dirty="0"/>
              <a:t>More recently, these traditional methods have been extended to accommodate various types of data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that exist in these paradigms using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dirty="0"/>
              <a:t>Results show the superior performance of using the SVR method as a </a:t>
            </a:r>
            <a:r>
              <a:rPr lang="en-US" sz="1800" b="1" dirty="0"/>
              <a:t>base-line model</a:t>
            </a:r>
            <a:r>
              <a:rPr lang="en-US" sz="1800" dirty="0"/>
              <a:t>, rather than regression trees as used in MORF. </a:t>
            </a:r>
          </a:p>
          <a:p>
            <a:r>
              <a:rPr lang="en-US" sz="1800" dirty="0"/>
              <a:t>SVRRC’s results highlighted the importance </a:t>
            </a:r>
            <a:r>
              <a:rPr lang="en-US" sz="1800" b="1" dirty="0"/>
              <a:t>exploiting relationships </a:t>
            </a:r>
            <a:r>
              <a:rPr lang="en-US" sz="1800" dirty="0"/>
              <a:t>among the target variables during training. </a:t>
            </a:r>
          </a:p>
          <a:p>
            <a:r>
              <a:rPr lang="en-US" sz="1800" dirty="0"/>
              <a:t>The results show the superiority of using the SVRCC method:</a:t>
            </a:r>
          </a:p>
          <a:p>
            <a:pPr lvl="1"/>
            <a:r>
              <a:rPr lang="en-US" sz="1600" dirty="0"/>
              <a:t>Ranked the best in all quality metrics and second best in terms of run time. </a:t>
            </a:r>
          </a:p>
          <a:p>
            <a:pPr lvl="1"/>
            <a:r>
              <a:rPr lang="en-US" sz="1600" dirty="0"/>
              <a:t>SVRCC performed better than the two other contributions proposed</a:t>
            </a:r>
          </a:p>
          <a:p>
            <a:pPr lvl="1"/>
            <a:r>
              <a:rPr lang="en-US" sz="1600" dirty="0"/>
              <a:t>This shows that the targets’ </a:t>
            </a:r>
            <a:r>
              <a:rPr lang="en-US" sz="1600" b="1" dirty="0"/>
              <a:t>maximum correlation does positively contribute toward model training</a:t>
            </a:r>
          </a:p>
          <a:p>
            <a:r>
              <a:rPr lang="en-US" sz="1800" dirty="0"/>
              <a:t>Significant differences exist between the proposed algorithms against the methods compared. </a:t>
            </a:r>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3" name="Footer Placeholder 2">
            <a:extLst>
              <a:ext uri="{FF2B5EF4-FFF2-40B4-BE49-F238E27FC236}">
                <a16:creationId xmlns:a16="http://schemas.microsoft.com/office/drawing/2014/main" id="{848BEBCA-F34A-BB42-ABD3-D8F4AF87B879}"/>
              </a:ext>
            </a:extLst>
          </p:cNvPr>
          <p:cNvSpPr>
            <a:spLocks noGrp="1"/>
          </p:cNvSpPr>
          <p:nvPr>
            <p:ph type="ftr" sz="quarter" idx="3"/>
          </p:nvPr>
        </p:nvSpPr>
        <p:spPr>
          <a:xfrm>
            <a:off x="3065974" y="4897120"/>
            <a:ext cx="5732585" cy="347980"/>
          </a:xfrm>
        </p:spPr>
        <p:txBody>
          <a:bodyPr/>
          <a:lstStyle/>
          <a:p>
            <a:r>
              <a:rPr lang="en-US" dirty="0"/>
              <a:t>G. Melki et al. “MIRSVM: Multi-Instance Support Vector Machine with Bag Representatives”. Pattern Recognition, vol. 79, 228-241, 2018.</a:t>
            </a:r>
          </a:p>
          <a:p>
            <a:endParaRPr lang="en-US" sz="100" dirty="0"/>
          </a:p>
          <a:p>
            <a:endParaRPr lang="en-US" dirty="0"/>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Learning</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
        <p:nvSpPr>
          <p:cNvPr id="11" name="Content Placeholder 2">
            <a:extLst>
              <a:ext uri="{FF2B5EF4-FFF2-40B4-BE49-F238E27FC236}">
                <a16:creationId xmlns:a16="http://schemas.microsoft.com/office/drawing/2014/main" id="{1CAE8E0C-B216-A543-98BA-830717366E31}"/>
              </a:ext>
            </a:extLst>
          </p:cNvPr>
          <p:cNvSpPr>
            <a:spLocks noGrp="1"/>
          </p:cNvSpPr>
          <p:nvPr>
            <p:ph idx="1"/>
          </p:nvPr>
        </p:nvSpPr>
        <p:spPr>
          <a:xfrm>
            <a:off x="628651" y="925975"/>
            <a:ext cx="7886700" cy="3706350"/>
          </a:xfrm>
        </p:spPr>
        <p:txBody>
          <a:bodyPr/>
          <a:lstStyle/>
          <a:p>
            <a:r>
              <a:rPr lang="en-US" dirty="0" err="1"/>
              <a:t>Dietterich</a:t>
            </a:r>
            <a:r>
              <a:rPr lang="en-US" dirty="0"/>
              <a:t> et. al. / Standard MI Assumption</a:t>
            </a:r>
            <a:r>
              <a:rPr lang="en-US" sz="2400" dirty="0"/>
              <a:t>: </a:t>
            </a:r>
          </a:p>
          <a:p>
            <a:pPr lvl="1"/>
            <a:r>
              <a:rPr lang="en-US" dirty="0"/>
              <a:t>A bag is labeled positive if and only if at least one of the instances in the bag is positive, and is labeled negative otherwise </a:t>
            </a:r>
          </a:p>
          <a:p>
            <a:endParaRPr lang="en-US" sz="2400" dirty="0"/>
          </a:p>
          <a:p>
            <a:endParaRPr lang="en-US" sz="2400" dirty="0"/>
          </a:p>
          <a:p>
            <a:endParaRPr lang="en-US" dirty="0"/>
          </a:p>
          <a:p>
            <a:r>
              <a:rPr lang="en-US" dirty="0"/>
              <a:t>Instance Level Paradigm</a:t>
            </a:r>
          </a:p>
          <a:p>
            <a:pPr lvl="1"/>
            <a:r>
              <a:rPr lang="en-US" i="1" dirty="0" err="1"/>
              <a:t>MIOptimalBall</a:t>
            </a:r>
            <a:r>
              <a:rPr lang="en-US" i="1" dirty="0"/>
              <a:t>, </a:t>
            </a:r>
            <a:r>
              <a:rPr lang="en-US" i="1" dirty="0" err="1"/>
              <a:t>MIBoost</a:t>
            </a:r>
            <a:r>
              <a:rPr lang="en-US" i="1" dirty="0"/>
              <a:t>, MISVM, MIDD, </a:t>
            </a:r>
            <a:r>
              <a:rPr lang="en-US" dirty="0"/>
              <a:t>and</a:t>
            </a:r>
            <a:r>
              <a:rPr lang="en-US" i="1" dirty="0"/>
              <a:t> </a:t>
            </a:r>
            <a:r>
              <a:rPr lang="en-US" i="1" dirty="0" err="1"/>
              <a:t>MIWrapper</a:t>
            </a:r>
            <a:r>
              <a:rPr lang="en-US" i="1" dirty="0"/>
              <a:t> </a:t>
            </a:r>
            <a:endParaRPr lang="en-US" dirty="0"/>
          </a:p>
          <a:p>
            <a:r>
              <a:rPr lang="en-US" dirty="0"/>
              <a:t>Bag Level Paradigm</a:t>
            </a:r>
          </a:p>
          <a:p>
            <a:pPr lvl="1"/>
            <a:r>
              <a:rPr lang="en-US" i="1" dirty="0"/>
              <a:t>MISMO, </a:t>
            </a:r>
            <a:r>
              <a:rPr lang="en-US" i="1" dirty="0" err="1"/>
              <a:t>SimpleMI</a:t>
            </a:r>
            <a:r>
              <a:rPr lang="en-US" i="1" dirty="0"/>
              <a:t>, </a:t>
            </a:r>
            <a:r>
              <a:rPr lang="en-US" i="1" dirty="0" err="1"/>
              <a:t>miGraph</a:t>
            </a:r>
            <a:r>
              <a:rPr lang="en-US" i="1" dirty="0"/>
              <a:t>, </a:t>
            </a:r>
            <a:r>
              <a:rPr lang="en-US" dirty="0"/>
              <a:t>and</a:t>
            </a:r>
            <a:r>
              <a:rPr lang="en-US" i="1" dirty="0"/>
              <a:t> TLC </a:t>
            </a:r>
          </a:p>
        </p:txBody>
      </p:sp>
      <p:pic>
        <p:nvPicPr>
          <p:cNvPr id="12" name="Picture 11">
            <a:extLst>
              <a:ext uri="{FF2B5EF4-FFF2-40B4-BE49-F238E27FC236}">
                <a16:creationId xmlns:a16="http://schemas.microsoft.com/office/drawing/2014/main" id="{38376BC7-F11B-D94C-A32E-E56B3F2E0838}"/>
              </a:ext>
            </a:extLst>
          </p:cNvPr>
          <p:cNvPicPr>
            <a:picLocks noChangeAspect="1"/>
          </p:cNvPicPr>
          <p:nvPr/>
        </p:nvPicPr>
        <p:blipFill>
          <a:blip r:embed="rId3"/>
          <a:stretch>
            <a:fillRect/>
          </a:stretch>
        </p:blipFill>
        <p:spPr>
          <a:xfrm>
            <a:off x="2981136" y="1998590"/>
            <a:ext cx="3026649" cy="1210659"/>
          </a:xfrm>
          <a:prstGeom prst="rect">
            <a:avLst/>
          </a:prstGeom>
        </p:spPr>
      </p:pic>
    </p:spTree>
    <p:extLst>
      <p:ext uri="{BB962C8B-B14F-4D97-AF65-F5344CB8AC3E}">
        <p14:creationId xmlns:p14="http://schemas.microsoft.com/office/powerpoint/2010/main" val="2191809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25</a:t>
            </a:fld>
            <a:endParaRPr lang="en-US" dirty="0"/>
          </a:p>
        </p:txBody>
      </p:sp>
      <p:sp>
        <p:nvSpPr>
          <p:cNvPr id="11" name="Footer Placeholder 3">
            <a:extLst>
              <a:ext uri="{FF2B5EF4-FFF2-40B4-BE49-F238E27FC236}">
                <a16:creationId xmlns:a16="http://schemas.microsoft.com/office/drawing/2014/main" id="{2F158708-CAA9-F543-ADD2-F337F8DC9E04}"/>
              </a:ext>
            </a:extLst>
          </p:cNvPr>
          <p:cNvSpPr txBox="1">
            <a:spLocks/>
          </p:cNvSpPr>
          <p:nvPr/>
        </p:nvSpPr>
        <p:spPr>
          <a:xfrm>
            <a:off x="3168959" y="4856480"/>
            <a:ext cx="5664037"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defTabSz="914400">
              <a:defRPr/>
            </a:pPr>
            <a:r>
              <a:rPr lang="en-US" sz="700" b="0" dirty="0"/>
              <a:t>G. Melki et al. “MIRSVM: Multi-Instance Support Vector Machine with Bag Representatives”. Pattern Recognition, vol. 79, 228-241, 2018.</a:t>
            </a:r>
            <a:endParaRPr lang="en-US" sz="200" b="0"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Tree>
    <p:extLst>
      <p:ext uri="{BB962C8B-B14F-4D97-AF65-F5344CB8AC3E}">
        <p14:creationId xmlns:p14="http://schemas.microsoft.com/office/powerpoint/2010/main" val="2320624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27</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Tree>
    <p:extLst>
      <p:ext uri="{BB962C8B-B14F-4D97-AF65-F5344CB8AC3E}">
        <p14:creationId xmlns:p14="http://schemas.microsoft.com/office/powerpoint/2010/main" val="3579520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24811361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Tree>
    <p:extLst>
      <p:ext uri="{BB962C8B-B14F-4D97-AF65-F5344CB8AC3E}">
        <p14:creationId xmlns:p14="http://schemas.microsoft.com/office/powerpoint/2010/main" val="3720976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E9FF-52B3-164B-B185-C0125879757E}"/>
              </a:ext>
            </a:extLst>
          </p:cNvPr>
          <p:cNvSpPr>
            <a:spLocks noGrp="1"/>
          </p:cNvSpPr>
          <p:nvPr>
            <p:ph type="title"/>
          </p:nvPr>
        </p:nvSpPr>
        <p:spPr/>
        <p:txBody>
          <a:bodyPr/>
          <a:lstStyle/>
          <a:p>
            <a:r>
              <a:rPr lang="en-US" dirty="0"/>
              <a:t>Supervised Learning</a:t>
            </a:r>
          </a:p>
        </p:txBody>
      </p:sp>
      <p:sp>
        <p:nvSpPr>
          <p:cNvPr id="7" name="Slide Number Placeholder 6">
            <a:extLst>
              <a:ext uri="{FF2B5EF4-FFF2-40B4-BE49-F238E27FC236}">
                <a16:creationId xmlns:a16="http://schemas.microsoft.com/office/drawing/2014/main" id="{DB7025F4-CEEF-F444-9368-5C8B62BB288D}"/>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p:sp>
        <p:nvSpPr>
          <p:cNvPr id="5" name="Content Placeholder 6">
            <a:extLst>
              <a:ext uri="{FF2B5EF4-FFF2-40B4-BE49-F238E27FC236}">
                <a16:creationId xmlns:a16="http://schemas.microsoft.com/office/drawing/2014/main" id="{D01CC3BC-EAF8-854F-8BC5-05363C4F622F}"/>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outputs of </a:t>
            </a:r>
            <a:r>
              <a:rPr lang="en-US" sz="2000" b="1" dirty="0"/>
              <a:t>unknown</a:t>
            </a:r>
            <a:r>
              <a:rPr lang="en-US" sz="2000" dirty="0"/>
              <a:t> samples, given input data.</a:t>
            </a:r>
            <a:endParaRPr lang="en-US" sz="2000" b="1" dirty="0"/>
          </a:p>
        </p:txBody>
      </p:sp>
      <p:graphicFrame>
        <p:nvGraphicFramePr>
          <p:cNvPr id="4" name="Chart 3">
            <a:extLst>
              <a:ext uri="{FF2B5EF4-FFF2-40B4-BE49-F238E27FC236}">
                <a16:creationId xmlns:a16="http://schemas.microsoft.com/office/drawing/2014/main" id="{B994A364-B9D1-A14D-936C-F9BEA49360E7}"/>
              </a:ext>
            </a:extLst>
          </p:cNvPr>
          <p:cNvGraphicFramePr/>
          <p:nvPr>
            <p:extLst>
              <p:ext uri="{D42A27DB-BD31-4B8C-83A1-F6EECF244321}">
                <p14:modId xmlns:p14="http://schemas.microsoft.com/office/powerpoint/2010/main" val="4010339018"/>
              </p:ext>
            </p:extLst>
          </p:nvPr>
        </p:nvGraphicFramePr>
        <p:xfrm>
          <a:off x="387491" y="1727087"/>
          <a:ext cx="4127360" cy="2907029"/>
        </p:xfrm>
        <a:graphic>
          <a:graphicData uri="http://schemas.openxmlformats.org/drawingml/2006/chart">
            <c:chart xmlns:c="http://schemas.openxmlformats.org/drawingml/2006/chart" xmlns:r="http://schemas.openxmlformats.org/officeDocument/2006/relationships" r:id="rId2"/>
          </a:graphicData>
        </a:graphic>
      </p:graphicFrame>
      <p:cxnSp>
        <p:nvCxnSpPr>
          <p:cNvPr id="9" name="Straight Connector 8">
            <a:extLst>
              <a:ext uri="{FF2B5EF4-FFF2-40B4-BE49-F238E27FC236}">
                <a16:creationId xmlns:a16="http://schemas.microsoft.com/office/drawing/2014/main" id="{092844A9-7F59-7644-A2F7-3CCAA0994DF2}"/>
              </a:ext>
            </a:extLst>
          </p:cNvPr>
          <p:cNvCxnSpPr/>
          <p:nvPr/>
        </p:nvCxnSpPr>
        <p:spPr>
          <a:xfrm>
            <a:off x="1108710" y="2423160"/>
            <a:ext cx="2023110" cy="1908810"/>
          </a:xfrm>
          <a:prstGeom prst="line">
            <a:avLst/>
          </a:prstGeom>
        </p:spPr>
        <p:style>
          <a:lnRef idx="1">
            <a:schemeClr val="dk1"/>
          </a:lnRef>
          <a:fillRef idx="0">
            <a:schemeClr val="dk1"/>
          </a:fillRef>
          <a:effectRef idx="0">
            <a:schemeClr val="dk1"/>
          </a:effectRef>
          <a:fontRef idx="minor">
            <a:schemeClr val="tx1"/>
          </a:fontRef>
        </p:style>
      </p:cxnSp>
      <p:graphicFrame>
        <p:nvGraphicFramePr>
          <p:cNvPr id="11" name="Chart 10">
            <a:extLst>
              <a:ext uri="{FF2B5EF4-FFF2-40B4-BE49-F238E27FC236}">
                <a16:creationId xmlns:a16="http://schemas.microsoft.com/office/drawing/2014/main" id="{F108CFCD-AB49-B147-9EA5-1D1CEBDE762A}"/>
              </a:ext>
            </a:extLst>
          </p:cNvPr>
          <p:cNvGraphicFramePr/>
          <p:nvPr>
            <p:extLst>
              <p:ext uri="{D42A27DB-BD31-4B8C-83A1-F6EECF244321}">
                <p14:modId xmlns:p14="http://schemas.microsoft.com/office/powerpoint/2010/main" val="729862437"/>
              </p:ext>
            </p:extLst>
          </p:nvPr>
        </p:nvGraphicFramePr>
        <p:xfrm>
          <a:off x="4514851" y="1727086"/>
          <a:ext cx="4320539" cy="2907029"/>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Connector 14">
            <a:extLst>
              <a:ext uri="{FF2B5EF4-FFF2-40B4-BE49-F238E27FC236}">
                <a16:creationId xmlns:a16="http://schemas.microsoft.com/office/drawing/2014/main" id="{8B7F0482-E7DE-8D4A-9104-636FCD09C596}"/>
              </a:ext>
            </a:extLst>
          </p:cNvPr>
          <p:cNvCxnSpPr/>
          <p:nvPr/>
        </p:nvCxnSpPr>
        <p:spPr>
          <a:xfrm flipV="1">
            <a:off x="4960620" y="2331720"/>
            <a:ext cx="3166110" cy="186309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132756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Tree>
    <p:extLst>
      <p:ext uri="{BB962C8B-B14F-4D97-AF65-F5344CB8AC3E}">
        <p14:creationId xmlns:p14="http://schemas.microsoft.com/office/powerpoint/2010/main" val="14597341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sp>
        <p:nvSpPr>
          <p:cNvPr id="7" name="Footer Placeholder 3">
            <a:extLst>
              <a:ext uri="{FF2B5EF4-FFF2-40B4-BE49-F238E27FC236}">
                <a16:creationId xmlns:a16="http://schemas.microsoft.com/office/drawing/2014/main" id="{A2FA3544-6D01-9946-AF56-9ECE894216B8}"/>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2603122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p:txBody>
          <a:bodyPr/>
          <a:lstStyle/>
          <a:p>
            <a:r>
              <a:rPr lang="en-US" dirty="0"/>
              <a:t>Online SVM using Worst-Violators</a:t>
            </a:r>
          </a:p>
        </p:txBody>
      </p:sp>
      <p:sp>
        <p:nvSpPr>
          <p:cNvPr id="6" name="Footer Placeholder 2">
            <a:extLst>
              <a:ext uri="{FF2B5EF4-FFF2-40B4-BE49-F238E27FC236}">
                <a16:creationId xmlns:a16="http://schemas.microsoft.com/office/drawing/2014/main" id="{F0A55CD4-C387-774F-8F3D-D5AAC79BC5EE}"/>
              </a:ext>
            </a:extLst>
          </p:cNvPr>
          <p:cNvSpPr>
            <a:spLocks noGrp="1"/>
          </p:cNvSpPr>
          <p:nvPr>
            <p:ph type="ftr" sz="quarter" idx="3"/>
          </p:nvPr>
        </p:nvSpPr>
        <p:spPr>
          <a:xfrm>
            <a:off x="3065974" y="4897120"/>
            <a:ext cx="5732585" cy="34798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sz="100" dirty="0"/>
          </a:p>
          <a:p>
            <a:endParaRPr lang="en-US" dirty="0"/>
          </a:p>
        </p:txBody>
      </p:sp>
    </p:spTree>
    <p:extLst>
      <p:ext uri="{BB962C8B-B14F-4D97-AF65-F5344CB8AC3E}">
        <p14:creationId xmlns:p14="http://schemas.microsoft.com/office/powerpoint/2010/main" val="3601875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Tree>
    <p:extLst>
      <p:ext uri="{BB962C8B-B14F-4D97-AF65-F5344CB8AC3E}">
        <p14:creationId xmlns:p14="http://schemas.microsoft.com/office/powerpoint/2010/main" val="391128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i="1" dirty="0">
                            <a:latin typeface="Cambria Math" panose="02040503050406030204" pitchFamily="18" charset="0"/>
                          </a:rPr>
                          <m:t>𝑖</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0" name="Picture 9">
            <a:extLst>
              <a:ext uri="{FF2B5EF4-FFF2-40B4-BE49-F238E27FC236}">
                <a16:creationId xmlns:a16="http://schemas.microsoft.com/office/drawing/2014/main" id="{012B09C7-C4C7-894D-AC82-CF4865B5C932}"/>
              </a:ext>
            </a:extLst>
          </p:cNvPr>
          <p:cNvPicPr>
            <a:picLocks noChangeAspect="1"/>
          </p:cNvPicPr>
          <p:nvPr/>
        </p:nvPicPr>
        <p:blipFill>
          <a:blip r:embed="rId5"/>
          <a:stretch>
            <a:fillRect/>
          </a:stretch>
        </p:blipFill>
        <p:spPr>
          <a:xfrm>
            <a:off x="2109468" y="2489478"/>
            <a:ext cx="4921252"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6"/>
          <a:stretch>
            <a:fillRect/>
          </a:stretch>
        </p:blipFill>
        <p:spPr>
          <a:xfrm>
            <a:off x="2109468" y="4085982"/>
            <a:ext cx="4921252" cy="709370"/>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35</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Tree>
    <p:extLst>
      <p:ext uri="{BB962C8B-B14F-4D97-AF65-F5344CB8AC3E}">
        <p14:creationId xmlns:p14="http://schemas.microsoft.com/office/powerpoint/2010/main" val="937129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p>
          <a:p>
            <a:endParaRPr lang="en-US" sz="1800" dirty="0"/>
          </a:p>
          <a:p>
            <a:endParaRPr lang="en-US" sz="1800" dirty="0"/>
          </a:p>
          <a:p>
            <a:r>
              <a:rPr lang="en-US" sz="1800" dirty="0"/>
              <a:t>Stochastic update:</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3"/>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4"/>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5"/>
          <a:stretch>
            <a:fillRect/>
          </a:stretch>
        </p:blipFill>
        <p:spPr>
          <a:xfrm>
            <a:off x="1144787" y="315237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6"/>
          <a:stretch>
            <a:fillRect/>
          </a:stretch>
        </p:blipFill>
        <p:spPr>
          <a:xfrm>
            <a:off x="912540" y="4265340"/>
            <a:ext cx="5266599" cy="613898"/>
          </a:xfrm>
          <a:prstGeom prst="rect">
            <a:avLst/>
          </a:prstGeom>
        </p:spPr>
      </p:pic>
      <p:sp>
        <p:nvSpPr>
          <p:cNvPr id="8" name="Rectangle 7">
            <a:extLst>
              <a:ext uri="{FF2B5EF4-FFF2-40B4-BE49-F238E27FC236}">
                <a16:creationId xmlns:a16="http://schemas.microsoft.com/office/drawing/2014/main" id="{BDA6B6EC-C8A4-114E-BDCB-6B9CD0633B8C}"/>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F48D45-C452-B444-B550-147B07801254}"/>
              </a:ext>
            </a:extLst>
          </p:cNvPr>
          <p:cNvPicPr>
            <a:picLocks noChangeAspect="1"/>
          </p:cNvPicPr>
          <p:nvPr/>
        </p:nvPicPr>
        <p:blipFill>
          <a:blip r:embed="rId7"/>
          <a:stretch>
            <a:fillRect/>
          </a:stretch>
        </p:blipFill>
        <p:spPr>
          <a:xfrm>
            <a:off x="6932927" y="3284930"/>
            <a:ext cx="1343660" cy="908946"/>
          </a:xfrm>
          <a:prstGeom prst="rect">
            <a:avLst/>
          </a:prstGeom>
        </p:spPr>
      </p:pic>
      <p:sp>
        <p:nvSpPr>
          <p:cNvPr id="12" name="TextBox 11">
            <a:extLst>
              <a:ext uri="{FF2B5EF4-FFF2-40B4-BE49-F238E27FC236}">
                <a16:creationId xmlns:a16="http://schemas.microsoft.com/office/drawing/2014/main" id="{A9F1968A-0661-7B4B-A8D9-2B6BE54E9F1E}"/>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04521C54-8316-F24F-AD61-832A51D093BD}"/>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7F6F0D-D910-5D43-B1AD-67283379C3E8}"/>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24676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Tree>
    <p:extLst>
      <p:ext uri="{BB962C8B-B14F-4D97-AF65-F5344CB8AC3E}">
        <p14:creationId xmlns:p14="http://schemas.microsoft.com/office/powerpoint/2010/main" val="4168071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1065849" y="3593187"/>
            <a:ext cx="3171189" cy="1365191"/>
          </a:xfrm>
        </p:spPr>
        <p:txBody>
          <a:bodyPr/>
          <a:lstStyle/>
          <a:p>
            <a:r>
              <a:rPr lang="en-US" sz="1800" dirty="0"/>
              <a:t>Nested Cross-Validation </a:t>
            </a:r>
            <a:r>
              <a:rPr lang="en-US" sz="1600" dirty="0"/>
              <a:t>(5 inner and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Tree>
    <p:extLst>
      <p:ext uri="{BB962C8B-B14F-4D97-AF65-F5344CB8AC3E}">
        <p14:creationId xmlns:p14="http://schemas.microsoft.com/office/powerpoint/2010/main" val="3341847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Tree>
    <p:extLst>
      <p:ext uri="{BB962C8B-B14F-4D97-AF65-F5344CB8AC3E}">
        <p14:creationId xmlns:p14="http://schemas.microsoft.com/office/powerpoint/2010/main" val="344800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r>
                                  <a:rPr lang="en-US" sz="1800" b="1" i="1" smtClean="0">
                                    <a:solidFill>
                                      <a:srgbClr val="FF0000"/>
                                    </a:solidFill>
                                    <a:latin typeface="Cambria Math" panose="02040503050406030204" pitchFamily="18" charset="0"/>
                                  </a:rPr>
                                  <m:t>?</m:t>
                                </m:r>
                              </m:oMath>
                            </m:oMathPara>
                          </a14:m>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2546111956"/>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3333"/>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3333"/>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3333"/>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333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3333"/>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1034"/>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1034"/>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0000"/>
                          </a:stretch>
                        </a:blip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rgbClr val="FF0000"/>
                              </a:solidFill>
                              <a:latin typeface="Times New Roman" panose="02020603050405020304" pitchFamily="18" charset="0"/>
                              <a:cs typeface="Times New Roman" panose="02020603050405020304" pitchFamily="18" charset="0"/>
                            </a:rPr>
                            <a: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0000"/>
                          </a:stretch>
                        </a:blipFill>
                      </a:tcPr>
                    </a:tc>
                    <a:tc>
                      <a:txBody>
                        <a:bodyPr/>
                        <a:lstStyle/>
                        <a:p>
                          <a:endParaRPr lang="en-US"/>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98824" t="-600000" r="-198824" b="-20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rgbClr val="FF0000"/>
                              </a:solidFill>
                            </a:rPr>
                            <a:t>…</a:t>
                          </a:r>
                          <a:endParaRPr lang="en-US" sz="1800" dirty="0">
                            <a:solidFill>
                              <a:srgbClr val="FF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497647" t="-600000" b="-20000"/>
                          </a:stretch>
                        </a:blip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6" name="Footer Placeholder 3">
            <a:extLst>
              <a:ext uri="{FF2B5EF4-FFF2-40B4-BE49-F238E27FC236}">
                <a16:creationId xmlns:a16="http://schemas.microsoft.com/office/drawing/2014/main" id="{E3728607-C57C-FB49-90D1-016A534C23F8}"/>
              </a:ext>
            </a:extLst>
          </p:cNvPr>
          <p:cNvSpPr>
            <a:spLocks noGrp="1"/>
          </p:cNvSpPr>
          <p:nvPr>
            <p:ph type="ftr" sz="quarter" idx="3"/>
          </p:nvPr>
        </p:nvSpPr>
        <p:spPr>
          <a:xfrm>
            <a:off x="3195757" y="4958378"/>
            <a:ext cx="5664037" cy="287020"/>
          </a:xfrm>
        </p:spPr>
        <p:txBody>
          <a:bodyPr/>
          <a:lstStyle/>
          <a:p>
            <a:r>
              <a:rPr lang="en-US" dirty="0"/>
              <a:t>G. Melki et al. “OLLAWV: </a:t>
            </a:r>
            <a:r>
              <a:rPr lang="en-US" dirty="0" err="1"/>
              <a:t>OnLine</a:t>
            </a:r>
            <a:r>
              <a:rPr lang="en-US" dirty="0"/>
              <a:t> Learning Algorithm using Worst-Violators”. Applied Soft Computing, vol. 66, 384-393, 2018.</a:t>
            </a:r>
          </a:p>
          <a:p>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Tree>
    <p:extLst>
      <p:ext uri="{BB962C8B-B14F-4D97-AF65-F5344CB8AC3E}">
        <p14:creationId xmlns:p14="http://schemas.microsoft.com/office/powerpoint/2010/main" val="2654554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41</a:t>
            </a:fld>
            <a:endParaRPr lang="en-US"/>
          </a:p>
        </p:txBody>
      </p:sp>
      <p:sp>
        <p:nvSpPr>
          <p:cNvPr id="7" name="Footer Placeholder 3">
            <a:extLst>
              <a:ext uri="{FF2B5EF4-FFF2-40B4-BE49-F238E27FC236}">
                <a16:creationId xmlns:a16="http://schemas.microsoft.com/office/drawing/2014/main" id="{DCAF77CB-4B6A-F944-ABE6-DFB1A52C32CC}"/>
              </a:ext>
            </a:extLst>
          </p:cNvPr>
          <p:cNvSpPr txBox="1">
            <a:spLocks/>
          </p:cNvSpPr>
          <p:nvPr/>
        </p:nvSpPr>
        <p:spPr>
          <a:xfrm>
            <a:off x="3195757" y="4958378"/>
            <a:ext cx="5664037" cy="287020"/>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700" dirty="0">
                <a:latin typeface="Arial" panose="020B0604020202020204" pitchFamily="34" charset="0"/>
                <a:cs typeface="Arial" panose="020B0604020202020204" pitchFamily="34" charset="0"/>
              </a:rPr>
              <a:t>G. Melki et al. “OLLAWV: </a:t>
            </a:r>
            <a:r>
              <a:rPr lang="en-US" sz="700" dirty="0" err="1">
                <a:latin typeface="Arial" panose="020B0604020202020204" pitchFamily="34" charset="0"/>
                <a:cs typeface="Arial" panose="020B0604020202020204" pitchFamily="34" charset="0"/>
              </a:rPr>
              <a:t>OnLine</a:t>
            </a:r>
            <a:r>
              <a:rPr lang="en-US" sz="700" dirty="0">
                <a:latin typeface="Arial" panose="020B0604020202020204" pitchFamily="34" charset="0"/>
                <a:cs typeface="Arial" panose="020B0604020202020204" pitchFamily="34" charset="0"/>
              </a:rPr>
              <a:t> Learning Algorithm using Worst-Violators”. Applied Soft Computing, vol. 66, 384-393, 2018.</a:t>
            </a:r>
          </a:p>
          <a:p>
            <a:endParaRPr lang="en-US" sz="7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019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21ED8-59D5-8E4C-AF3C-0CC63E000C04}"/>
              </a:ext>
            </a:extLst>
          </p:cNvPr>
          <p:cNvSpPr>
            <a:spLocks noGrp="1"/>
          </p:cNvSpPr>
          <p:nvPr>
            <p:ph type="title"/>
          </p:nvPr>
        </p:nvSpPr>
        <p:spPr/>
        <p:txBody>
          <a:bodyPr/>
          <a:lstStyle/>
          <a:p>
            <a:r>
              <a:rPr lang="en-US" dirty="0" err="1"/>
              <a:t>OnLine</a:t>
            </a:r>
            <a:r>
              <a:rPr lang="en-US" dirty="0"/>
              <a:t> Learning Algorithm - List 2</a:t>
            </a:r>
          </a:p>
        </p:txBody>
      </p:sp>
      <p:sp>
        <p:nvSpPr>
          <p:cNvPr id="3" name="Content Placeholder 2">
            <a:extLst>
              <a:ext uri="{FF2B5EF4-FFF2-40B4-BE49-F238E27FC236}">
                <a16:creationId xmlns:a16="http://schemas.microsoft.com/office/drawing/2014/main" id="{93A8C587-B259-A944-B390-9BF712A1042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66B31CE1-AB79-3244-9F15-0397A98C5096}"/>
              </a:ext>
            </a:extLst>
          </p:cNvPr>
          <p:cNvSpPr>
            <a:spLocks noGrp="1"/>
          </p:cNvSpPr>
          <p:nvPr>
            <p:ph type="sldNum" sz="quarter" idx="4"/>
          </p:nvPr>
        </p:nvSpPr>
        <p:spPr/>
        <p:txBody>
          <a:bodyPr/>
          <a:lstStyle/>
          <a:p>
            <a:fld id="{51F1AC64-B052-AA44-9FFA-523D4080C13E}" type="slidenum">
              <a:rPr lang="en-US" smtClean="0"/>
              <a:pPr/>
              <a:t>43</a:t>
            </a:fld>
            <a:endParaRPr lang="en-US" dirty="0"/>
          </a:p>
        </p:txBody>
      </p:sp>
    </p:spTree>
    <p:extLst>
      <p:ext uri="{BB962C8B-B14F-4D97-AF65-F5344CB8AC3E}">
        <p14:creationId xmlns:p14="http://schemas.microsoft.com/office/powerpoint/2010/main" val="4212300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3" name="Content Placeholder 2">
            <a:extLst>
              <a:ext uri="{FF2B5EF4-FFF2-40B4-BE49-F238E27FC236}">
                <a16:creationId xmlns:a16="http://schemas.microsoft.com/office/drawing/2014/main" id="{0A42E9BF-1228-114A-90D6-649046FCBA37}"/>
              </a:ext>
            </a:extLst>
          </p:cNvPr>
          <p:cNvSpPr>
            <a:spLocks noGrp="1"/>
          </p:cNvSpPr>
          <p:nvPr>
            <p:ph idx="1"/>
          </p:nvPr>
        </p:nvSpPr>
        <p:spPr>
          <a:xfrm>
            <a:off x="628651" y="925975"/>
            <a:ext cx="2805429" cy="3706350"/>
          </a:xfrm>
        </p:spPr>
        <p:txBody>
          <a:bodyPr/>
          <a:lstStyle/>
          <a:p>
            <a:endParaRPr lang="en-US" dirty="0"/>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44</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3693161" y="1159654"/>
            <a:ext cx="4657846" cy="3178665"/>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Multiple-Target Regression</a:t>
            </a:r>
          </a:p>
          <a:p>
            <a:pPr lvl="1"/>
            <a:r>
              <a:rPr lang="en-US" dirty="0"/>
              <a:t>Three unique approaches were proposed: </a:t>
            </a:r>
          </a:p>
          <a:p>
            <a:pPr lvl="2"/>
            <a:r>
              <a:rPr lang="en-US" dirty="0"/>
              <a:t>The baseline problem transformation SVR</a:t>
            </a:r>
          </a:p>
          <a:p>
            <a:pPr lvl="2"/>
            <a:r>
              <a:rPr lang="en-US" dirty="0"/>
              <a:t>An ensemble of randomly generated chains using SVR, named SVRRC</a:t>
            </a:r>
          </a:p>
          <a:p>
            <a:pPr lvl="2"/>
            <a:r>
              <a:rPr lang="en-US" dirty="0"/>
              <a:t>Maximally correlated chained model, SVRCC</a:t>
            </a:r>
          </a:p>
          <a:p>
            <a:pPr lvl="1"/>
            <a:r>
              <a:rPr lang="en-US" dirty="0"/>
              <a:t>SVRCC provided the best results among the contributions and against the methods compared. </a:t>
            </a:r>
          </a:p>
          <a:p>
            <a:r>
              <a:rPr lang="en-US" sz="2400" dirty="0"/>
              <a:t>Multiple-Instance Classification</a:t>
            </a:r>
          </a:p>
          <a:p>
            <a:pPr lvl="1"/>
            <a:r>
              <a:rPr lang="en-US" dirty="0"/>
              <a:t>A novel MI bag-level formulation and algorithm, MIRSVM, with a bag-representative selector, are proposed. </a:t>
            </a:r>
          </a:p>
          <a:p>
            <a:pPr lvl="1"/>
            <a:r>
              <a:rPr lang="en-US" dirty="0"/>
              <a:t>MIRSVM outperformed current contemporary SVM multi-instance algorithms, as well as other algorithms of different classes. </a:t>
            </a:r>
            <a:endParaRPr lang="en-US" sz="10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45</a:t>
            </a:fld>
            <a:endParaRPr lang="en-US" dirty="0"/>
          </a:p>
        </p:txBody>
      </p:sp>
    </p:spTree>
    <p:extLst>
      <p:ext uri="{BB962C8B-B14F-4D97-AF65-F5344CB8AC3E}">
        <p14:creationId xmlns:p14="http://schemas.microsoft.com/office/powerpoint/2010/main" val="852716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dirty="0"/>
              <a:t>Traditional Supervised Classification</a:t>
            </a:r>
          </a:p>
          <a:p>
            <a:r>
              <a:rPr lang="en-US" sz="2400" dirty="0"/>
              <a:t>Data Stream Classification</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46</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089430-3F45-484A-AD0E-F24361FDEA09}"/>
              </a:ext>
            </a:extLst>
          </p:cNvPr>
          <p:cNvSpPr>
            <a:spLocks noGrp="1"/>
          </p:cNvSpPr>
          <p:nvPr>
            <p:ph type="ftr" sz="quarter" idx="3"/>
          </p:nvPr>
        </p:nvSpPr>
        <p:spPr>
          <a:xfrm>
            <a:off x="3314633" y="4922056"/>
            <a:ext cx="3086100" cy="168250"/>
          </a:xfrm>
        </p:spPr>
        <p:txBody>
          <a:bodyPr/>
          <a:lstStyle/>
          <a:p>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47</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2874839" y="833378"/>
            <a:ext cx="5640512"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4.832</a:t>
            </a:r>
          </a:p>
          <a:p>
            <a:pPr marL="0" indent="0">
              <a:buNone/>
            </a:pPr>
            <a:r>
              <a:rPr lang="en-US" sz="2000" dirty="0"/>
              <a:t>		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 chine with Bag Representatives</a:t>
            </a:r>
            <a:r>
              <a:rPr lang="en-US" sz="2000" dirty="0"/>
              <a:t>”. Pattern Recognition, vol. 79, pp. 228-241, 2018. </a:t>
            </a:r>
          </a:p>
          <a:p>
            <a:pPr marL="0" indent="0">
              <a:buNone/>
            </a:pPr>
            <a:r>
              <a:rPr lang="en-US" sz="2000" dirty="0"/>
              <a:t>		Impact Factor: </a:t>
            </a:r>
            <a:r>
              <a:rPr lang="en-US" sz="2000" b="1" dirty="0"/>
              <a:t>4.582</a:t>
            </a:r>
          </a:p>
          <a:p>
            <a:pPr marL="0" indent="0">
              <a:buNone/>
            </a:pPr>
            <a:r>
              <a:rPr lang="en-US" sz="2000" dirty="0"/>
              <a:t>		Quartile: </a:t>
            </a:r>
            <a:r>
              <a:rPr lang="en-US" sz="2000"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2"/>
          <a:stretch>
            <a:fillRect/>
          </a:stretch>
        </p:blipFill>
        <p:spPr>
          <a:xfrm>
            <a:off x="1022182" y="2894897"/>
            <a:ext cx="1100096" cy="1461666"/>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3"/>
          <a:stretch>
            <a:fillRect/>
          </a:stretch>
        </p:blipFill>
        <p:spPr>
          <a:xfrm>
            <a:off x="1022182" y="959004"/>
            <a:ext cx="1100096" cy="1564581"/>
          </a:xfrm>
          <a:prstGeom prst="rect">
            <a:avLst/>
          </a:prstGeom>
          <a:ln>
            <a:solidFill>
              <a:schemeClr val="tx1"/>
            </a:solidFill>
          </a:ln>
        </p:spPr>
      </p:pic>
      <p:sp>
        <p:nvSpPr>
          <p:cNvPr id="10" name="Footer Placeholder 9">
            <a:extLst>
              <a:ext uri="{FF2B5EF4-FFF2-40B4-BE49-F238E27FC236}">
                <a16:creationId xmlns:a16="http://schemas.microsoft.com/office/drawing/2014/main" id="{B97CDB82-450A-3641-95F4-57CB49B1D2D0}"/>
              </a:ext>
            </a:extLst>
          </p:cNvPr>
          <p:cNvSpPr>
            <a:spLocks noGrp="1"/>
          </p:cNvSpPr>
          <p:nvPr>
            <p:ph type="ftr" sz="quarter" idx="3"/>
          </p:nvPr>
        </p:nvSpPr>
        <p:spPr>
          <a:xfrm>
            <a:off x="3314633" y="4922056"/>
            <a:ext cx="3086100" cy="168250"/>
          </a:xfrm>
        </p:spPr>
        <p:txBody>
          <a:bodyPr/>
          <a:lstStyle/>
          <a:p>
            <a:endParaRPr lang="en-US" dirty="0"/>
          </a:p>
        </p:txBody>
      </p:sp>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48</a:t>
            </a:fld>
            <a:endParaRPr lang="en-US" dirty="0"/>
          </a:p>
        </p:txBody>
      </p:sp>
    </p:spTree>
    <p:extLst>
      <p:ext uri="{BB962C8B-B14F-4D97-AF65-F5344CB8AC3E}">
        <p14:creationId xmlns:p14="http://schemas.microsoft.com/office/powerpoint/2010/main" val="7916717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6E79D-F6C5-854D-B5A8-D4E5B69F343A}"/>
              </a:ext>
            </a:extLst>
          </p:cNvPr>
          <p:cNvSpPr>
            <a:spLocks noGrp="1"/>
          </p:cNvSpPr>
          <p:nvPr>
            <p:ph type="title"/>
          </p:nvPr>
        </p:nvSpPr>
        <p:spPr/>
        <p:txBody>
          <a:bodyPr/>
          <a:lstStyle/>
          <a:p>
            <a:r>
              <a:rPr lang="en-US" dirty="0"/>
              <a:t>Publications</a:t>
            </a:r>
          </a:p>
        </p:txBody>
      </p:sp>
      <p:sp>
        <p:nvSpPr>
          <p:cNvPr id="8" name="Rectangle 7">
            <a:extLst>
              <a:ext uri="{FF2B5EF4-FFF2-40B4-BE49-F238E27FC236}">
                <a16:creationId xmlns:a16="http://schemas.microsoft.com/office/drawing/2014/main" id="{61776285-E28C-FF41-B1DC-50CB2853E673}"/>
              </a:ext>
            </a:extLst>
          </p:cNvPr>
          <p:cNvSpPr/>
          <p:nvPr/>
        </p:nvSpPr>
        <p:spPr>
          <a:xfrm>
            <a:off x="628651" y="967466"/>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E6EEC63-B358-C146-A979-1D5FEAE40E85}"/>
              </a:ext>
            </a:extLst>
          </p:cNvPr>
          <p:cNvSpPr/>
          <p:nvPr/>
        </p:nvSpPr>
        <p:spPr>
          <a:xfrm>
            <a:off x="4714239" y="967466"/>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3BE01EE-3109-A042-B12F-CAA580ABFE8C}"/>
              </a:ext>
            </a:extLst>
          </p:cNvPr>
          <p:cNvSpPr/>
          <p:nvPr/>
        </p:nvSpPr>
        <p:spPr>
          <a:xfrm>
            <a:off x="628650" y="2889714"/>
            <a:ext cx="3801109"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1C1C395-813A-C545-A9E8-9FF4945FEEF7}"/>
              </a:ext>
            </a:extLst>
          </p:cNvPr>
          <p:cNvSpPr/>
          <p:nvPr/>
        </p:nvSpPr>
        <p:spPr>
          <a:xfrm>
            <a:off x="4714240" y="2879772"/>
            <a:ext cx="3801111" cy="17881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3FCB703C-9B44-4447-8C0D-834DB598A788}"/>
              </a:ext>
            </a:extLst>
          </p:cNvPr>
          <p:cNvSpPr txBox="1"/>
          <p:nvPr/>
        </p:nvSpPr>
        <p:spPr>
          <a:xfrm>
            <a:off x="1361440" y="967466"/>
            <a:ext cx="3068319" cy="2031325"/>
          </a:xfrm>
          <a:prstGeom prst="rect">
            <a:avLst/>
          </a:prstGeom>
          <a:noFill/>
        </p:spPr>
        <p:txBody>
          <a:bodyPr wrap="square" rtlCol="0">
            <a:spAutoFit/>
          </a:bodyPr>
          <a:lstStyle/>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G. Melki</a:t>
            </a:r>
            <a:r>
              <a:rPr lang="en-US" sz="1400" dirty="0">
                <a:latin typeface="Arial" panose="020B0604020202020204" pitchFamily="34" charset="0"/>
                <a:cs typeface="Arial" panose="020B0604020202020204" pitchFamily="34" charset="0"/>
              </a:rPr>
              <a:t>, A. Cano, V. </a:t>
            </a:r>
            <a:r>
              <a:rPr lang="en-US" sz="1400" dirty="0" err="1">
                <a:latin typeface="Arial" panose="020B0604020202020204" pitchFamily="34" charset="0"/>
                <a:cs typeface="Arial" panose="020B0604020202020204" pitchFamily="34" charset="0"/>
              </a:rPr>
              <a:t>Kecman</a:t>
            </a:r>
            <a:r>
              <a:rPr lang="en-US" sz="1400" dirty="0">
                <a:latin typeface="Arial" panose="020B0604020202020204" pitchFamily="34" charset="0"/>
                <a:cs typeface="Arial" panose="020B0604020202020204" pitchFamily="34" charset="0"/>
              </a:rPr>
              <a:t>, S. Ventura. “</a:t>
            </a:r>
            <a:r>
              <a:rPr lang="en-US" sz="1400" i="1" dirty="0">
                <a:latin typeface="Arial" panose="020B0604020202020204" pitchFamily="34" charset="0"/>
                <a:cs typeface="Arial" panose="020B0604020202020204" pitchFamily="34" charset="0"/>
              </a:rPr>
              <a:t>Multi-target support vector regression via correlation regressor chains</a:t>
            </a:r>
            <a:r>
              <a:rPr lang="en-US" sz="1400" dirty="0">
                <a:latin typeface="Arial" panose="020B0604020202020204" pitchFamily="34" charset="0"/>
                <a:cs typeface="Arial" panose="020B0604020202020204" pitchFamily="34" charset="0"/>
              </a:rPr>
              <a:t>”. Information Sciences, vol. 415-416, pp. 53–69, 2017. </a:t>
            </a:r>
          </a:p>
          <a:p>
            <a:r>
              <a:rPr lang="en-US" sz="1400" dirty="0">
                <a:latin typeface="Arial" panose="020B0604020202020204" pitchFamily="34" charset="0"/>
                <a:cs typeface="Arial" panose="020B0604020202020204" pitchFamily="34" charset="0"/>
              </a:rPr>
              <a:t>		Impact Factor: </a:t>
            </a:r>
            <a:r>
              <a:rPr lang="en-US" sz="1400" b="1" dirty="0">
                <a:latin typeface="Arial" panose="020B0604020202020204" pitchFamily="34" charset="0"/>
                <a:cs typeface="Arial" panose="020B0604020202020204" pitchFamily="34" charset="0"/>
              </a:rPr>
              <a:t>4.832</a:t>
            </a:r>
          </a:p>
          <a:p>
            <a:r>
              <a:rPr lang="en-US" sz="1400" dirty="0">
                <a:latin typeface="Arial" panose="020B0604020202020204" pitchFamily="34" charset="0"/>
                <a:cs typeface="Arial" panose="020B0604020202020204" pitchFamily="34" charset="0"/>
              </a:rPr>
              <a:t>		Quartile: </a:t>
            </a:r>
            <a:r>
              <a:rPr lang="en-US" sz="1400" b="1" dirty="0">
                <a:latin typeface="Arial" panose="020B0604020202020204" pitchFamily="34" charset="0"/>
                <a:cs typeface="Arial" panose="020B0604020202020204" pitchFamily="34" charset="0"/>
              </a:rPr>
              <a:t>Q1</a:t>
            </a:r>
          </a:p>
          <a:p>
            <a:endParaRPr lang="en-US" sz="1400"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ABA085D8-2AB2-8C43-B5D6-2875968C08BD}"/>
              </a:ext>
            </a:extLst>
          </p:cNvPr>
          <p:cNvPicPr>
            <a:picLocks noChangeAspect="1"/>
          </p:cNvPicPr>
          <p:nvPr/>
        </p:nvPicPr>
        <p:blipFill>
          <a:blip r:embed="rId2"/>
          <a:stretch>
            <a:fillRect/>
          </a:stretch>
        </p:blipFill>
        <p:spPr>
          <a:xfrm>
            <a:off x="261343" y="1079255"/>
            <a:ext cx="1100096" cy="1564581"/>
          </a:xfrm>
          <a:prstGeom prst="rect">
            <a:avLst/>
          </a:prstGeom>
          <a:ln>
            <a:solidFill>
              <a:schemeClr val="tx1"/>
            </a:solidFill>
          </a:ln>
        </p:spPr>
      </p:pic>
      <p:sp>
        <p:nvSpPr>
          <p:cNvPr id="17" name="Footer Placeholder 16">
            <a:extLst>
              <a:ext uri="{FF2B5EF4-FFF2-40B4-BE49-F238E27FC236}">
                <a16:creationId xmlns:a16="http://schemas.microsoft.com/office/drawing/2014/main" id="{8655508C-F865-F44B-9B61-4146E0B23BD5}"/>
              </a:ext>
            </a:extLst>
          </p:cNvPr>
          <p:cNvSpPr>
            <a:spLocks noGrp="1"/>
          </p:cNvSpPr>
          <p:nvPr>
            <p:ph type="ftr" sz="quarter" idx="3"/>
          </p:nvPr>
        </p:nvSpPr>
        <p:spPr>
          <a:xfrm>
            <a:off x="3314633" y="4922056"/>
            <a:ext cx="3086100" cy="168250"/>
          </a:xfrm>
        </p:spPr>
        <p:txBody>
          <a:bodyPr/>
          <a:lstStyle/>
          <a:p>
            <a:endParaRPr lang="en-US" dirty="0"/>
          </a:p>
        </p:txBody>
      </p:sp>
      <p:sp>
        <p:nvSpPr>
          <p:cNvPr id="18" name="Slide Number Placeholder 17">
            <a:extLst>
              <a:ext uri="{FF2B5EF4-FFF2-40B4-BE49-F238E27FC236}">
                <a16:creationId xmlns:a16="http://schemas.microsoft.com/office/drawing/2014/main" id="{22F79D53-90FC-204C-8F13-4592FAE1FF41}"/>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49</a:t>
            </a:fld>
            <a:endParaRPr lang="en-US" dirty="0"/>
          </a:p>
        </p:txBody>
      </p:sp>
    </p:spTree>
    <p:extLst>
      <p:ext uri="{BB962C8B-B14F-4D97-AF65-F5344CB8AC3E}">
        <p14:creationId xmlns:p14="http://schemas.microsoft.com/office/powerpoint/2010/main" val="2395980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solidFill>
                                      <a:srgbClr val="FF0000"/>
                                    </a:solidFill>
                                    <a:latin typeface="Cambria Math" panose="02040503050406030204" pitchFamily="18" charset="0"/>
                                  </a:rPr>
                                  <m:t>?</m:t>
                                </m:r>
                              </m:oMath>
                            </m:oMathPara>
                          </a14:m>
                          <a:endParaRPr lang="en-US" sz="1600" b="0" dirty="0">
                            <a:solidFill>
                              <a:srgbClr val="FF0000"/>
                            </a:solidFill>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867335247"/>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mc:Choice xmlns:a14="http://schemas.microsoft.com/office/drawing/2010/main"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9957FF7-F847-9E4D-BD63-1C6F0B0F0130}"/>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2562118212"/>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13338</TotalTime>
  <Words>6745</Words>
  <Application>Microsoft Macintosh PowerPoint</Application>
  <PresentationFormat>On-screen Show (16:9)</PresentationFormat>
  <Paragraphs>770</Paragraphs>
  <Slides>49</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Cambria Math</vt:lpstr>
      <vt:lpstr>Times New Roman</vt:lpstr>
      <vt:lpstr>2_Custom Design</vt:lpstr>
      <vt:lpstr>Novel Support Vector Machines for Diverse Learning Paradigms</vt:lpstr>
      <vt:lpstr>Motivation</vt:lpstr>
      <vt:lpstr>Supervised Learning</vt:lpstr>
      <vt:lpstr>Multiple-Target Learning</vt:lpstr>
      <vt:lpstr>Multiple-Instance Learning</vt:lpstr>
      <vt:lpstr>Data Stream Learning</vt:lpstr>
      <vt:lpstr>Data Stream Learning</vt:lpstr>
      <vt:lpstr>Contributions</vt:lpstr>
      <vt:lpstr>Agenda</vt:lpstr>
      <vt:lpstr>Support Vector Machines</vt:lpstr>
      <vt:lpstr>Using Kernels</vt:lpstr>
      <vt:lpstr>Solving the SVM Problem</vt:lpstr>
      <vt:lpstr>Why SVMs: Form vs. Norm</vt:lpstr>
      <vt:lpstr>Multi-Target SVR using Maximum Correlation Chains </vt:lpstr>
      <vt:lpstr>Multi-Target Learning</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Learning</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OnLine Learning Algorithm - List 2</vt:lpstr>
      <vt:lpstr>Comparison: OLLAWV vs. OLLA List 2</vt:lpstr>
      <vt:lpstr>Conclusions</vt:lpstr>
      <vt:lpstr>Conclusions</vt:lpstr>
      <vt:lpstr>Future Work</vt:lpstr>
      <vt:lpstr>Publications</vt:lpstr>
      <vt:lpstr>Publications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1037</cp:revision>
  <cp:lastPrinted>2018-04-16T09:12:53Z</cp:lastPrinted>
  <dcterms:created xsi:type="dcterms:W3CDTF">2018-03-13T10:23:44Z</dcterms:created>
  <dcterms:modified xsi:type="dcterms:W3CDTF">2018-09-06T20:01:40Z</dcterms:modified>
</cp:coreProperties>
</file>